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45"/>
  </p:notesMasterIdLst>
  <p:sldIdLst>
    <p:sldId id="256" r:id="rId2"/>
    <p:sldId id="283" r:id="rId3"/>
    <p:sldId id="284" r:id="rId4"/>
    <p:sldId id="285" r:id="rId5"/>
    <p:sldId id="286" r:id="rId6"/>
    <p:sldId id="287" r:id="rId7"/>
    <p:sldId id="288" r:id="rId8"/>
    <p:sldId id="289" r:id="rId9"/>
    <p:sldId id="299" r:id="rId10"/>
    <p:sldId id="302" r:id="rId11"/>
    <p:sldId id="290" r:id="rId12"/>
    <p:sldId id="291" r:id="rId13"/>
    <p:sldId id="292" r:id="rId14"/>
    <p:sldId id="293" r:id="rId15"/>
    <p:sldId id="295" r:id="rId16"/>
    <p:sldId id="296" r:id="rId17"/>
    <p:sldId id="297" r:id="rId18"/>
    <p:sldId id="300" r:id="rId19"/>
    <p:sldId id="298" r:id="rId20"/>
    <p:sldId id="304" r:id="rId21"/>
    <p:sldId id="305" r:id="rId22"/>
    <p:sldId id="301" r:id="rId23"/>
    <p:sldId id="307" r:id="rId24"/>
    <p:sldId id="308" r:id="rId25"/>
    <p:sldId id="309" r:id="rId26"/>
    <p:sldId id="310" r:id="rId27"/>
    <p:sldId id="311" r:id="rId28"/>
    <p:sldId id="312" r:id="rId29"/>
    <p:sldId id="313" r:id="rId30"/>
    <p:sldId id="314" r:id="rId31"/>
    <p:sldId id="316" r:id="rId32"/>
    <p:sldId id="317" r:id="rId33"/>
    <p:sldId id="318" r:id="rId34"/>
    <p:sldId id="319" r:id="rId35"/>
    <p:sldId id="320" r:id="rId36"/>
    <p:sldId id="321" r:id="rId37"/>
    <p:sldId id="322" r:id="rId38"/>
    <p:sldId id="324" r:id="rId39"/>
    <p:sldId id="325" r:id="rId40"/>
    <p:sldId id="326" r:id="rId41"/>
    <p:sldId id="327" r:id="rId42"/>
    <p:sldId id="328" r:id="rId43"/>
    <p:sldId id="282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00"/>
    <a:srgbClr val="CBDE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835"/>
    <p:restoredTop sz="93647"/>
  </p:normalViewPr>
  <p:slideViewPr>
    <p:cSldViewPr snapToGrid="0" snapToObjects="1">
      <p:cViewPr>
        <p:scale>
          <a:sx n="99" d="100"/>
          <a:sy n="99" d="100"/>
        </p:scale>
        <p:origin x="976" y="2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presProps" Target="presProps.xml"/><Relationship Id="rId47" Type="http://schemas.openxmlformats.org/officeDocument/2006/relationships/viewProps" Target="viewProps.xml"/><Relationship Id="rId48" Type="http://schemas.openxmlformats.org/officeDocument/2006/relationships/theme" Target="theme/theme1.xml"/><Relationship Id="rId49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FB0832-AB4E-544D-8C01-4ECD7D40EC78}" type="datetimeFigureOut">
              <a:rPr lang="en-US" smtClean="0"/>
              <a:t>10/5/17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C6ED84-E7BC-914F-BFDD-1B171F7D3E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4566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C6ED84-E7BC-914F-BFDD-1B171F7D3E9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0962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C6ED84-E7BC-914F-BFDD-1B171F7D3E9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362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C6ED84-E7BC-914F-BFDD-1B171F7D3E9B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5405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 anchor="ctr">
            <a:normAutofit/>
          </a:bodyPr>
          <a:lstStyle>
            <a:lvl1pPr marL="0" indent="0" algn="ctr">
              <a:buNone/>
              <a:defRPr sz="4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28/09/2017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A2549-6773-0241-8251-AB96BB4534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9885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28/09/2017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A2549-6773-0241-8251-AB96BB4534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1753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1041621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10101" y="176321"/>
            <a:ext cx="11529391" cy="6585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0101" y="1041621"/>
            <a:ext cx="11529391" cy="51524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2136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ru-RU" smtClean="0"/>
              <a:t>28/09/2017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103580" y="636430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7A2549-6773-0241-8251-AB96BB4534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7337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iming>
    <p:tnLst>
      <p:par>
        <p:cTn id="1" dur="indefinite" restart="never" nodeType="tmRoot"/>
      </p:par>
    </p:tnLst>
  </p:timing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1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hyperlink" Target="http://arogozhnikov.github.io/2016/06/24/gradient_boosting_explained.html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4" Type="http://schemas.openxmlformats.org/officeDocument/2006/relationships/image" Target="../media/image27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0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0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0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0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4" Type="http://schemas.openxmlformats.org/officeDocument/2006/relationships/image" Target="../media/image31.tiff"/><Relationship Id="rId5" Type="http://schemas.openxmlformats.org/officeDocument/2006/relationships/image" Target="../media/image60.png"/><Relationship Id="rId6" Type="http://schemas.openxmlformats.org/officeDocument/2006/relationships/image" Target="../media/image70.png"/><Relationship Id="rId7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tif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tif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://arogozhnikov.github.io/2016/07/05/gradient_boosting_playground.html" TargetMode="External"/><Relationship Id="rId4" Type="http://schemas.openxmlformats.org/officeDocument/2006/relationships/hyperlink" Target="http://arogozhnikov.github.io/2016/06/24/gradient_boosting_explained.html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hyperlink" Target="http://arogozhnikov.github.io/2016/06/24/gradient_boosting_explained.htm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MML minor #</a:t>
            </a:r>
            <a:r>
              <a:rPr lang="ru-RU" dirty="0" smtClean="0"/>
              <a:t>3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 smtClean="0"/>
              <a:t>Градиентный </a:t>
            </a:r>
            <a:r>
              <a:rPr lang="ru-RU" dirty="0" err="1" smtClean="0"/>
              <a:t>бустинг</a:t>
            </a:r>
            <a:endParaRPr lang="ru-RU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282034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Строим следующее дерево на остатки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85069" y="1230312"/>
            <a:ext cx="9779000" cy="47752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28/09/2017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A2549-6773-0241-8251-AB96BB4534D1}" type="slidenum">
              <a:rPr lang="en-US" smtClean="0"/>
              <a:t>10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137892" y="6200882"/>
            <a:ext cx="30954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 smtClean="0"/>
              <a:t>Уже построили 6 деревьев</a:t>
            </a:r>
            <a:endParaRPr lang="en-US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7325931" y="6169406"/>
            <a:ext cx="31896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 smtClean="0"/>
              <a:t>Строим седьмое на остатки</a:t>
            </a:r>
            <a:endParaRPr lang="en-US" sz="2000" dirty="0"/>
          </a:p>
        </p:txBody>
      </p:sp>
      <p:sp>
        <p:nvSpPr>
          <p:cNvPr id="9" name="Rectangle 8"/>
          <p:cNvSpPr/>
          <p:nvPr/>
        </p:nvSpPr>
        <p:spPr>
          <a:xfrm>
            <a:off x="6477468" y="6527324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>
                <a:hlinkClick r:id="rId3"/>
              </a:rPr>
              <a:t>http://</a:t>
            </a:r>
            <a:r>
              <a:rPr lang="en-US" sz="1200" dirty="0" smtClean="0">
                <a:hlinkClick r:id="rId3"/>
              </a:rPr>
              <a:t>arogozhnikov.github.io/2016/06/24/gradient_boosting_explained.html</a:t>
            </a:r>
            <a:endParaRPr lang="ru-RU" sz="1200" dirty="0" smtClean="0"/>
          </a:p>
        </p:txBody>
      </p:sp>
    </p:spTree>
    <p:extLst>
      <p:ext uri="{BB962C8B-B14F-4D97-AF65-F5344CB8AC3E}">
        <p14:creationId xmlns:p14="http://schemas.microsoft.com/office/powerpoint/2010/main" val="1230699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Остаток и градиент потерь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Заметим, что остатки могут быть найдены как антиградиент функции потерь по ответу модели, посчитанный в точке ответа уже построенной композиции: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28/09/2017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A2549-6773-0241-8251-AB96BB4534D1}" type="slidenum">
              <a:rPr lang="en-US" smtClean="0"/>
              <a:t>11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r="2521"/>
          <a:stretch/>
        </p:blipFill>
        <p:spPr>
          <a:xfrm>
            <a:off x="1652015" y="2595093"/>
            <a:ext cx="8663962" cy="166781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357298" y="3129565"/>
            <a:ext cx="2064708" cy="57954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369712" y="4997653"/>
            <a:ext cx="78404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 smtClean="0"/>
              <a:t>Мы получили градиентный </a:t>
            </a:r>
            <a:r>
              <a:rPr lang="ru-RU" sz="2400" dirty="0" err="1" smtClean="0"/>
              <a:t>бустинг</a:t>
            </a:r>
            <a:r>
              <a:rPr lang="ru-RU" sz="2400" dirty="0" smtClean="0"/>
              <a:t> для задачи регрессии!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49123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Особенности </a:t>
            </a:r>
            <a:r>
              <a:rPr lang="ru-RU" dirty="0" err="1" smtClean="0"/>
              <a:t>бустинга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32399" y="1955486"/>
            <a:ext cx="7884340" cy="3324852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28/09/2017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A2549-6773-0241-8251-AB96BB4534D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091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Пример кривой потерь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42155" y="1080036"/>
            <a:ext cx="7451019" cy="5513946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28/09/2017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A2549-6773-0241-8251-AB96BB4534D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372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Бустинг для классификации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05140" y="1041399"/>
            <a:ext cx="7441136" cy="4406363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28/09/2017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A2549-6773-0241-8251-AB96BB4534D1}" type="slidenum">
              <a:rPr lang="en-US" smtClean="0"/>
              <a:t>14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576244" y="5894685"/>
            <a:ext cx="29971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 smtClean="0"/>
              <a:t>Это </a:t>
            </a:r>
            <a:r>
              <a:rPr lang="ru-RU" sz="2400" smtClean="0"/>
              <a:t>вообще законно?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2164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Бустинг для классификации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28/09/2017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A2549-6773-0241-8251-AB96BB4534D1}" type="slidenum">
              <a:rPr lang="en-US" smtClean="0"/>
              <a:t>15</a:t>
            </a:fld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49812" y="1161713"/>
            <a:ext cx="7305970" cy="266331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3308602" y="4052197"/>
                <a:ext cx="5588389" cy="10384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is-IS" sz="240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≠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𝑠𝑖𝑔𝑛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sz="2400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b="0" i="1" smtClean="0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0" i="1" smtClean="0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d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= </m:t>
                          </m:r>
                        </m:e>
                      </m:nary>
                      <m:nary>
                        <m:naryPr>
                          <m:chr m:val="∑"/>
                          <m:ctrlPr>
                            <a:rPr lang="is-IS" sz="2400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charset="0"/>
                            </a:rPr>
                            <m:t>𝑖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&lt;0</m:t>
                              </m:r>
                            </m:e>
                          </m:d>
                          <m:r>
                            <a:rPr lang="en-US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8602" y="4052197"/>
                <a:ext cx="5588389" cy="103848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9103580" y="4371386"/>
            <a:ext cx="29806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smtClean="0"/>
              <a:t>Оптимизировать сложно!</a:t>
            </a:r>
            <a:endParaRPr lang="en-US" sz="2000" dirty="0"/>
          </a:p>
        </p:txBody>
      </p:sp>
      <p:sp>
        <p:nvSpPr>
          <p:cNvPr id="9" name="Right Brace 8"/>
          <p:cNvSpPr/>
          <p:nvPr/>
        </p:nvSpPr>
        <p:spPr>
          <a:xfrm rot="5400000">
            <a:off x="7485900" y="4565929"/>
            <a:ext cx="206609" cy="842909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605025" y="5154130"/>
            <a:ext cx="1968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mtClean="0"/>
              <a:t>Отступ на объекте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8513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Верхние оценки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charset="0"/>
                      </a:rPr>
                      <m:t>𝑇</m:t>
                    </m:r>
                    <m:d>
                      <m:dPr>
                        <m:ctrlPr>
                          <a:rPr lang="en-US" sz="28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charset="0"/>
                          </a:rPr>
                          <m:t>𝑧</m:t>
                        </m:r>
                      </m:e>
                    </m:d>
                    <m:r>
                      <a:rPr lang="en-US" sz="2800" b="0" i="1" smtClean="0">
                        <a:latin typeface="Cambria Math" charset="0"/>
                      </a:rPr>
                      <m:t>= </m:t>
                    </m:r>
                    <m:nary>
                      <m:naryPr>
                        <m:chr m:val="∑"/>
                        <m:ctrlPr>
                          <a:rPr lang="is-IS" sz="2800" i="1"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800" i="1">
                            <a:latin typeface="Cambria Math" charset="0"/>
                          </a:rPr>
                          <m:t>𝑖</m:t>
                        </m:r>
                        <m:r>
                          <a:rPr lang="en-US" sz="2800" i="1"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800" i="1">
                            <a:latin typeface="Cambria Math" charset="0"/>
                          </a:rPr>
                          <m:t>𝑁</m:t>
                        </m:r>
                      </m:sup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800" i="1">
                                <a:latin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800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b="0" i="1" smtClean="0">
                                    <a:latin typeface="Cambria Math" charset="0"/>
                                  </a:rPr>
                                  <m:t>𝑧</m:t>
                                </m:r>
                                <m:r>
                                  <a:rPr lang="en-US" sz="2800" b="0" i="1" smtClean="0">
                                    <a:latin typeface="Cambria Math" charset="0"/>
                                  </a:rPr>
                                  <m:t>= </m:t>
                                </m:r>
                                <m:r>
                                  <a:rPr lang="en-US" sz="2800" i="1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800" i="1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800" i="1">
                                <a:latin typeface="Cambria Math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sz="2800" i="1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sz="2800" i="1">
                                <a:latin typeface="Cambria Math" charset="0"/>
                              </a:rPr>
                              <m:t>&lt;0</m:t>
                            </m:r>
                          </m:e>
                        </m:d>
                        <m:r>
                          <a:rPr lang="en-US" sz="2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</m:t>
                        </m:r>
                      </m:e>
                    </m:nary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28/09/2017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A2549-6773-0241-8251-AB96BB4534D1}" type="slidenum">
              <a:rPr lang="en-US" smtClean="0"/>
              <a:t>16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8261" y="1788360"/>
            <a:ext cx="7011625" cy="4933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366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AdaBoost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28/09/2017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A2549-6773-0241-8251-AB96BB4534D1}" type="slidenum">
              <a:rPr lang="en-US" smtClean="0"/>
              <a:t>17</a:t>
            </a:fld>
            <a:endParaRPr lang="en-US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11396" y="939667"/>
            <a:ext cx="9026588" cy="5781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348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AdaBoost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36418" y="958952"/>
            <a:ext cx="8276756" cy="557996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28/09/2017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A2549-6773-0241-8251-AB96BB4534D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087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AdaBoost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28/09/2017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A2549-6773-0241-8251-AB96BB4534D1}" type="slidenum">
              <a:rPr lang="en-US" smtClean="0"/>
              <a:t>19</a:t>
            </a:fld>
            <a:endParaRPr lang="en-US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36183" y="1049351"/>
            <a:ext cx="8638997" cy="568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372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Решающее дерево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16521" y="1041400"/>
            <a:ext cx="5316095" cy="5153025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28/09/2017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A2549-6773-0241-8251-AB96BB4534D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1832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Взвешенные решающие деревья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53241" y="1041400"/>
            <a:ext cx="8242656" cy="5153025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28/09/2017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A2549-6773-0241-8251-AB96BB4534D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33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Алгоритм </a:t>
            </a:r>
            <a:r>
              <a:rPr lang="en-US" dirty="0" err="1" smtClean="0"/>
              <a:t>AdaBoost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0350" y="1067158"/>
            <a:ext cx="6957250" cy="5488189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28/09/2017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A2549-6773-0241-8251-AB96BB4534D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81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AdaBoost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45569" y="1852612"/>
            <a:ext cx="6858000" cy="35306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28/09/2017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A2549-6773-0241-8251-AB96BB4534D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459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Градиентный </a:t>
            </a:r>
            <a:r>
              <a:rPr lang="ru-RU" dirty="0" err="1" smtClean="0"/>
              <a:t>бустинг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10101" y="2112135"/>
                <a:ext cx="11529391" cy="4081930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𝑁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is-IS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0101" y="2112135"/>
                <a:ext cx="11529391" cy="4081930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7286336" y="3876175"/>
            <a:ext cx="3606800" cy="9390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smtClean="0"/>
              <a:t>Базовый алгоритм</a:t>
            </a:r>
            <a:endParaRPr lang="en-US" sz="2400" dirty="0"/>
          </a:p>
        </p:txBody>
      </p:sp>
      <p:cxnSp>
        <p:nvCxnSpPr>
          <p:cNvPr id="9" name="Straight Arrow Connector 8"/>
          <p:cNvCxnSpPr>
            <a:stCxn id="4" idx="0"/>
          </p:cNvCxnSpPr>
          <p:nvPr/>
        </p:nvCxnSpPr>
        <p:spPr>
          <a:xfrm flipH="1" flipV="1">
            <a:off x="6735651" y="2975020"/>
            <a:ext cx="2354085" cy="90115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4063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Функция потерь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493949" y="1815921"/>
                <a:ext cx="10345543" cy="4378144"/>
              </a:xfrm>
            </p:spPr>
            <p:txBody>
              <a:bodyPr/>
              <a:lstStyle/>
              <a:p>
                <a:r>
                  <a:rPr lang="ru-RU" dirty="0" smtClean="0"/>
                  <a:t>Ошибка на одном объекте: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𝐿</m:t>
                    </m:r>
                    <m:r>
                      <a:rPr lang="en-US" b="0" i="1" smtClean="0">
                        <a:latin typeface="Cambria Math" charset="0"/>
                      </a:rPr>
                      <m:t>(</m:t>
                    </m:r>
                    <m:r>
                      <a:rPr lang="en-US" b="0" i="1" smtClean="0">
                        <a:latin typeface="Cambria Math" charset="0"/>
                      </a:rPr>
                      <m:t>𝑦</m:t>
                    </m:r>
                    <m:r>
                      <a:rPr lang="en-US" b="0" i="1" smtClean="0">
                        <a:latin typeface="Cambria Math" charset="0"/>
                      </a:rPr>
                      <m:t>, </m:t>
                    </m:r>
                    <m:r>
                      <a:rPr lang="en-US" b="0" i="1" smtClean="0">
                        <a:latin typeface="Cambria Math" charset="0"/>
                      </a:rPr>
                      <m:t>𝑧</m:t>
                    </m:r>
                    <m:r>
                      <a:rPr lang="en-US" b="0" i="1" smtClean="0">
                        <a:latin typeface="Cambria Math" charset="0"/>
                      </a:rPr>
                      <m:t>)</m:t>
                    </m:r>
                  </m:oMath>
                </a14:m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493949" y="1815921"/>
                <a:ext cx="10345543" cy="4378144"/>
              </a:xfrm>
              <a:blipFill rotWithShape="0">
                <a:blip r:embed="rId2"/>
                <a:stretch>
                  <a:fillRect l="-766" t="-11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7286336" y="3876175"/>
            <a:ext cx="3606800" cy="9390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 smtClean="0"/>
              <a:t>Прогноз</a:t>
            </a:r>
            <a:endParaRPr lang="en-US" sz="2400" dirty="0"/>
          </a:p>
        </p:txBody>
      </p:sp>
      <p:sp>
        <p:nvSpPr>
          <p:cNvPr id="5" name="Rectangle 4"/>
          <p:cNvSpPr/>
          <p:nvPr/>
        </p:nvSpPr>
        <p:spPr>
          <a:xfrm>
            <a:off x="3679536" y="5026569"/>
            <a:ext cx="3606800" cy="9390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 smtClean="0"/>
              <a:t>Истинный ответ</a:t>
            </a:r>
            <a:endParaRPr lang="en-US" sz="2400" dirty="0"/>
          </a:p>
        </p:txBody>
      </p:sp>
      <p:cxnSp>
        <p:nvCxnSpPr>
          <p:cNvPr id="7" name="Straight Arrow Connector 6"/>
          <p:cNvCxnSpPr>
            <a:stCxn id="4" idx="0"/>
          </p:cNvCxnSpPr>
          <p:nvPr/>
        </p:nvCxnSpPr>
        <p:spPr>
          <a:xfrm flipH="1" flipV="1">
            <a:off x="6127669" y="2290352"/>
            <a:ext cx="2962067" cy="158582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1" name="Straight Arrow Connector 240"/>
          <p:cNvCxnSpPr>
            <a:stCxn id="5" idx="0"/>
          </p:cNvCxnSpPr>
          <p:nvPr/>
        </p:nvCxnSpPr>
        <p:spPr>
          <a:xfrm flipV="1">
            <a:off x="5482936" y="2290352"/>
            <a:ext cx="312222" cy="273621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4262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Функция потерь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ru-RU" dirty="0" smtClean="0"/>
                  <a:t>Ошибка на одном объекте: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𝐿</m:t>
                    </m:r>
                    <m:r>
                      <a:rPr lang="en-US" b="0" i="1" smtClean="0">
                        <a:latin typeface="Cambria Math" charset="0"/>
                      </a:rPr>
                      <m:t>(</m:t>
                    </m:r>
                    <m:r>
                      <a:rPr lang="en-US" b="0" i="1" smtClean="0">
                        <a:latin typeface="Cambria Math" charset="0"/>
                      </a:rPr>
                      <m:t>𝑦</m:t>
                    </m:r>
                    <m:r>
                      <a:rPr lang="en-US" b="0" i="1" smtClean="0">
                        <a:latin typeface="Cambria Math" charset="0"/>
                      </a:rPr>
                      <m:t>, </m:t>
                    </m:r>
                    <m:r>
                      <a:rPr lang="en-US" b="0" i="1" smtClean="0">
                        <a:latin typeface="Cambria Math" charset="0"/>
                      </a:rPr>
                      <m:t>𝑧</m:t>
                    </m:r>
                    <m:r>
                      <a:rPr lang="en-US" b="0" i="1" smtClean="0">
                        <a:latin typeface="Cambria Math" charset="0"/>
                      </a:rPr>
                      <m:t>)</m:t>
                    </m:r>
                  </m:oMath>
                </a14:m>
                <a:endParaRPr lang="ru-RU" dirty="0" smtClean="0"/>
              </a:p>
              <a:p>
                <a:r>
                  <a:rPr lang="en-US" b="0" dirty="0" smtClean="0"/>
                  <a:t>MSE: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𝐿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𝑧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𝑦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𝑧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 smtClean="0"/>
              </a:p>
              <a:p>
                <a:r>
                  <a:rPr lang="ru-RU" dirty="0" smtClean="0"/>
                  <a:t>Логистическая функция потерь: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𝐿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𝑧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1+</m:t>
                            </m:r>
                            <m:func>
                              <m:func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charset="0"/>
                                  </a:rPr>
                                  <m:t>exp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−</m:t>
                                    </m:r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𝑦𝑧</m:t>
                                    </m:r>
                                  </m:e>
                                </m:d>
                              </m:e>
                            </m:func>
                          </m:e>
                        </m:d>
                      </m:e>
                    </m:func>
                  </m:oMath>
                </a14:m>
                <a:endParaRPr lang="ru-RU" dirty="0" smtClean="0"/>
              </a:p>
              <a:p>
                <a:r>
                  <a:rPr lang="is-IS" dirty="0" smtClean="0"/>
                  <a:t>…</a:t>
                </a:r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9997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Инициализация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 smtClean="0"/>
                  <a:t> — </a:t>
                </a:r>
                <a:r>
                  <a:rPr lang="ru-RU" dirty="0" smtClean="0"/>
                  <a:t>первый алгоритм в композиции</a:t>
                </a:r>
              </a:p>
              <a:p>
                <a:endParaRPr lang="ru-RU" dirty="0" smtClean="0"/>
              </a:p>
              <a:p>
                <a:r>
                  <a:rPr lang="ru-RU" dirty="0" smtClean="0"/>
                  <a:t>Примеры: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=0</m:t>
                    </m:r>
                  </m:oMath>
                </a14:m>
                <a:endParaRPr lang="en-US" b="0" dirty="0" smtClean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bg-BG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is-I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ℓ</m:t>
                        </m:r>
                      </m:den>
                    </m:f>
                    <m:nary>
                      <m:naryPr>
                        <m:chr m:val="∑"/>
                        <m:ctrlPr>
                          <a:rPr lang="is-IS" b="0" i="1" smtClean="0"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is-I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ℓ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n-US" b="0" dirty="0" smtClean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charset="0"/>
                          </a:rPr>
                          <m:t>arg</m:t>
                        </m:r>
                      </m:fName>
                      <m:e>
                        <m:func>
                          <m:func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charset="0"/>
                                  </a:rPr>
                                  <m:t>max</m:t>
                                </m:r>
                              </m:e>
                              <m:lim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charset="0"/>
                                  </a:rPr>
                                  <m:t>y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∈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𝕐</m:t>
                                </m:r>
                              </m:lim>
                            </m:limLow>
                          </m:fName>
                          <m:e>
                            <m:nary>
                              <m:naryPr>
                                <m:chr m:val="∑"/>
                                <m:ctrlPr>
                                  <a:rPr lang="is-IS" b="0" i="1" smtClean="0">
                                    <a:latin typeface="Cambria Math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b="0" i="1" smtClean="0">
                                    <a:latin typeface="Cambria Math" charset="0"/>
                                  </a:rPr>
                                  <m:t>𝑖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is-I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ℓ</m:t>
                                </m:r>
                              </m:sup>
                              <m:e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[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=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𝑦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]</m:t>
                                </m:r>
                              </m:e>
                            </m:nary>
                            <m:r>
                              <m:rPr>
                                <m:nor/>
                              </m:rPr>
                              <a:rPr lang="en-US" b="0" dirty="0" smtClean="0"/>
                              <m:t> </m:t>
                            </m:r>
                          </m:e>
                        </m:func>
                      </m:e>
                    </m:func>
                  </m:oMath>
                </a14:m>
                <a:endParaRPr lang="en-US" b="0" dirty="0" smtClean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41960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Обучение базового алгоритма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ru-RU" dirty="0" smtClean="0"/>
                  <a:t>Уже построили</a:t>
                </a:r>
                <a:r>
                  <a:rPr lang="en-US" dirty="0" smtClean="0"/>
                  <a:t>:</a:t>
                </a:r>
                <a:r>
                  <a:rPr lang="ru-RU" dirty="0" smtClean="0"/>
                  <a:t> </a:t>
                </a:r>
                <a:endParaRPr lang="en-US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𝑁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−1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(</m:t>
                      </m:r>
                      <m:r>
                        <a:rPr lang="en-US" b="0" i="1" smtClean="0">
                          <a:latin typeface="Cambria Math" charset="0"/>
                        </a:rPr>
                        <m:t>𝑥</m:t>
                      </m:r>
                      <m:r>
                        <a:rPr lang="en-US" b="0" i="1" smtClean="0">
                          <a:latin typeface="Cambria Math" charset="0"/>
                        </a:rPr>
                        <m:t>)=</m:t>
                      </m:r>
                      <m:nary>
                        <m:naryPr>
                          <m:chr m:val="∑"/>
                          <m:ctrlPr>
                            <a:rPr lang="is-IS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=0</m:t>
                          </m:r>
                        </m:sub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𝑁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−1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73255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Обучение базового алгоритма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ru-RU" dirty="0" smtClean="0"/>
                  <a:t>Задача: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is-IS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is-I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ℓ</m:t>
                          </m:r>
                        </m:sup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𝑁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−1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b="0" i="1" smtClean="0">
                                  <a:latin typeface="Cambria Math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𝑏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nary>
                      <m:r>
                        <a:rPr lang="en-US" b="0" i="1" smtClean="0">
                          <a:latin typeface="Cambria Math" charset="0"/>
                        </a:rPr>
                        <m:t>→</m:t>
                      </m:r>
                      <m:func>
                        <m:func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charset="0"/>
                                </a:rPr>
                                <m:t>𝑏</m:t>
                              </m:r>
                            </m:lim>
                          </m:limLow>
                        </m:fName>
                        <m:e/>
                      </m:func>
                    </m:oMath>
                  </m:oMathPara>
                </a14:m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77916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Оптимальный сдвиг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ru-RU" dirty="0" smtClean="0"/>
                  <a:t>Какие прогнозы оптимальны для обучающей выборки?</a:t>
                </a:r>
              </a:p>
              <a:p>
                <a:endParaRPr lang="ru-RU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is-IS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is-I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ℓ</m:t>
                          </m:r>
                        </m:sup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𝑁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−1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b="0" i="1" smtClean="0">
                                  <a:latin typeface="Cambria Math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en-US" b="0" i="1" smtClean="0">
                          <a:latin typeface="Cambria Math" charset="0"/>
                        </a:rPr>
                        <m:t>→</m:t>
                      </m:r>
                      <m:func>
                        <m:func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charset="0"/>
                                </a:rPr>
                                <m:t>min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charset="0"/>
                                </a:rPr>
                                <m:t>,…, 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is-I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ℓ</m:t>
                                  </m:r>
                                </m:sub>
                              </m:sSub>
                            </m:lim>
                          </m:limLow>
                        </m:fName>
                        <m:e/>
                      </m:func>
                    </m:oMath>
                  </m:oMathPara>
                </a14:m>
                <a:endParaRPr lang="en-US" dirty="0" smtClean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67136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Критерий информативности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8171" y="1041400"/>
            <a:ext cx="7370265" cy="5462431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28/09/2017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A2549-6773-0241-8251-AB96BB4534D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9062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Оптимальный сдвиг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ru-RU" dirty="0" smtClean="0"/>
                  <a:t>Вектор сдвигов: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𝑠</m:t>
                    </m:r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</a:rPr>
                          <m:t>,…,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is-I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ℓ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 smtClean="0"/>
                  <a:t> </a:t>
                </a:r>
                <a:endParaRPr lang="ru-RU" dirty="0" smtClean="0"/>
              </a:p>
              <a:p>
                <a:endParaRPr lang="ru-RU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𝐹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is-IS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is-I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ℓ</m:t>
                          </m:r>
                        </m:sup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𝑁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−1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b="0" i="1" smtClean="0">
                                  <a:latin typeface="Cambria Math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en-US" b="0" i="1" smtClean="0">
                          <a:latin typeface="Cambria Math" charset="0"/>
                        </a:rPr>
                        <m:t>→</m:t>
                      </m:r>
                      <m:func>
                        <m:func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charset="0"/>
                                </a:rPr>
                                <m:t>𝑠</m:t>
                              </m:r>
                            </m:lim>
                          </m:limLow>
                        </m:fName>
                        <m:e/>
                      </m:func>
                    </m:oMath>
                  </m:oMathPara>
                </a14:m>
                <a:endParaRPr lang="en-US" dirty="0" smtClean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23603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Оптимальный сдвиг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ru-RU" dirty="0" smtClean="0"/>
                  <a:t>Сдвинемся в сторону наискорейшего убывания: </a:t>
                </a:r>
              </a:p>
              <a:p>
                <a:pPr marL="0" indent="0">
                  <a:buNone/>
                </a:pPr>
                <a:endParaRPr lang="ru-RU" b="0" i="1" dirty="0" smtClean="0">
                  <a:latin typeface="Cambria Math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𝑠</m:t>
                      </m:r>
                      <m:r>
                        <a:rPr lang="en-US" b="0" i="1" smtClean="0">
                          <a:latin typeface="Cambria Math" charset="0"/>
                        </a:rPr>
                        <m:t>=−</m:t>
                      </m:r>
                      <m:r>
                        <a:rPr lang="en-US" b="0" i="1" smtClean="0">
                          <a:latin typeface="Cambria Math" charset="0"/>
                        </a:rPr>
                        <m:t>𝛻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𝐹</m:t>
                      </m:r>
                      <m:r>
                        <a:rPr lang="ru-RU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d>
                        <m:dPr>
                          <m:ctrlPr>
                            <a:rPr lang="is-I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ru-RU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𝑧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′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𝑁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−1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 …,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ru-RU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𝑧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′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is-I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ℓ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𝑁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−1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is-I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ℓ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3516968" y="3161336"/>
            <a:ext cx="3840020" cy="9390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smtClean="0"/>
              <a:t>Сдвиг по первому объекту</a:t>
            </a:r>
            <a:endParaRPr lang="en-US" sz="2400" dirty="0"/>
          </a:p>
        </p:txBody>
      </p:sp>
      <p:sp>
        <p:nvSpPr>
          <p:cNvPr id="5" name="Left Brace 4"/>
          <p:cNvSpPr/>
          <p:nvPr/>
        </p:nvSpPr>
        <p:spPr>
          <a:xfrm rot="16200000">
            <a:off x="5189328" y="1442776"/>
            <a:ext cx="495300" cy="2671945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3294419" y="4430492"/>
                <a:ext cx="5560753" cy="11448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charset="0"/>
                        </a:rPr>
                        <m:t>𝐹</m:t>
                      </m:r>
                      <m:d>
                        <m:d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𝑠</m:t>
                          </m:r>
                        </m:e>
                      </m:d>
                      <m:r>
                        <a:rPr lang="en-US" sz="2400" i="1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is-IS" sz="2400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charset="0"/>
                            </a:rPr>
                            <m:t>𝑖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is-IS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ℓ</m:t>
                          </m:r>
                        </m:sup>
                        <m:e>
                          <m:r>
                            <a:rPr lang="en-US" sz="2400" i="1">
                              <a:latin typeface="Cambria Math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𝑁</m:t>
                                  </m:r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−1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400" i="1">
                                  <a:latin typeface="Cambria Math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en-US" sz="2400" i="1">
                          <a:latin typeface="Cambria Math" charset="0"/>
                        </a:rPr>
                        <m:t>→</m:t>
                      </m:r>
                      <m:func>
                        <m:func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i="1">
                                  <a:latin typeface="Cambria Math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2400" i="1">
                                  <a:latin typeface="Cambria Math" charset="0"/>
                                </a:rPr>
                                <m:t>𝑠</m:t>
                              </m:r>
                            </m:lim>
                          </m:limLow>
                        </m:fName>
                        <m:e/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4419" y="4430492"/>
                <a:ext cx="5560753" cy="114486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/>
              <p:cNvSpPr/>
              <p:nvPr/>
            </p:nvSpPr>
            <p:spPr>
              <a:xfrm>
                <a:off x="3730980" y="6067510"/>
                <a:ext cx="468763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ru-RU" sz="2400" dirty="0"/>
                  <a:t>Ошибка на одном объекте: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𝐿</m:t>
                    </m:r>
                    <m:r>
                      <a:rPr lang="en-US" sz="2400" i="1">
                        <a:latin typeface="Cambria Math" charset="0"/>
                      </a:rPr>
                      <m:t>(</m:t>
                    </m:r>
                    <m:r>
                      <a:rPr lang="en-US" sz="2400" i="1">
                        <a:latin typeface="Cambria Math" charset="0"/>
                      </a:rPr>
                      <m:t>𝑦</m:t>
                    </m:r>
                    <m:r>
                      <a:rPr lang="en-US" sz="2400" i="1">
                        <a:latin typeface="Cambria Math" charset="0"/>
                      </a:rPr>
                      <m:t>, </m:t>
                    </m:r>
                    <m:r>
                      <a:rPr lang="en-US" sz="2400" i="1">
                        <a:latin typeface="Cambria Math" charset="0"/>
                      </a:rPr>
                      <m:t>𝑧</m:t>
                    </m:r>
                    <m:r>
                      <a:rPr lang="en-US" sz="2400" i="1">
                        <a:latin typeface="Cambria Math" charset="0"/>
                      </a:rPr>
                      <m:t>)</m:t>
                    </m:r>
                  </m:oMath>
                </a14:m>
                <a:endParaRPr lang="ru-RU" sz="2400" dirty="0"/>
              </a:p>
            </p:txBody>
          </p:sp>
        </mc:Choice>
        <mc:Fallback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0980" y="6067510"/>
                <a:ext cx="4687630" cy="461665"/>
              </a:xfrm>
              <a:prstGeom prst="rect">
                <a:avLst/>
              </a:prstGeom>
              <a:blipFill rotWithShape="0">
                <a:blip r:embed="rId4"/>
                <a:stretch>
                  <a:fillRect l="-1951" t="-10526" r="-260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32881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Оптимальный сдвиг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ru-RU" dirty="0" smtClean="0"/>
                  <a:t>Сдвинемся в сторону наискорейшего убывания: </a:t>
                </a:r>
              </a:p>
              <a:p>
                <a:pPr marL="0" indent="0">
                  <a:buNone/>
                </a:pPr>
                <a:endParaRPr lang="ru-RU" b="0" i="1" dirty="0" smtClean="0">
                  <a:latin typeface="Cambria Math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𝑠</m:t>
                      </m:r>
                      <m:r>
                        <a:rPr lang="en-US" b="0" i="1" smtClean="0">
                          <a:latin typeface="Cambria Math" charset="0"/>
                        </a:rPr>
                        <m:t>=−</m:t>
                      </m:r>
                      <m:r>
                        <a:rPr lang="en-US" b="0" i="1" smtClean="0">
                          <a:latin typeface="Cambria Math" charset="0"/>
                        </a:rPr>
                        <m:t>𝛻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𝐹</m:t>
                      </m:r>
                      <m:r>
                        <a:rPr lang="ru-RU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d>
                        <m:dPr>
                          <m:ctrlPr>
                            <a:rPr lang="is-I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ru-RU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𝑧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′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𝑁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−1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 …,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ru-RU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𝑧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′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is-I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ℓ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𝑁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−1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is-I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ℓ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6484460" y="3145614"/>
                <a:ext cx="3840020" cy="93900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2400" dirty="0" smtClean="0"/>
                  <a:t>Сдвиг по </a:t>
                </a:r>
                <a14:m>
                  <m:oMath xmlns:m="http://schemas.openxmlformats.org/officeDocument/2006/math">
                    <m:r>
                      <a:rPr lang="is-I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ℓ </m:t>
                    </m:r>
                  </m:oMath>
                </a14:m>
                <a:r>
                  <a:rPr lang="ru-RU" sz="2400" dirty="0" smtClean="0"/>
                  <a:t>-му объекту</a:t>
                </a:r>
                <a:endParaRPr lang="en-US" sz="2400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4460" y="3145614"/>
                <a:ext cx="3840020" cy="939006"/>
              </a:xfrm>
              <a:prstGeom prst="rect">
                <a:avLst/>
              </a:prstGeom>
              <a:blipFill rotWithShape="0">
                <a:blip r:embed="rId3"/>
                <a:stretch>
                  <a:fillRect t="-24359" b="-38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Left Brace 4"/>
          <p:cNvSpPr/>
          <p:nvPr/>
        </p:nvSpPr>
        <p:spPr>
          <a:xfrm rot="16200000">
            <a:off x="8156820" y="1427054"/>
            <a:ext cx="495300" cy="2671945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3294419" y="4430492"/>
                <a:ext cx="5560753" cy="11448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charset="0"/>
                        </a:rPr>
                        <m:t>𝐹</m:t>
                      </m:r>
                      <m:d>
                        <m:d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𝑠</m:t>
                          </m:r>
                        </m:e>
                      </m:d>
                      <m:r>
                        <a:rPr lang="en-US" sz="2400" i="1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is-IS" sz="2400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charset="0"/>
                            </a:rPr>
                            <m:t>𝑖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is-IS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ℓ</m:t>
                          </m:r>
                        </m:sup>
                        <m:e>
                          <m:r>
                            <a:rPr lang="en-US" sz="2400" i="1">
                              <a:latin typeface="Cambria Math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𝑁</m:t>
                                  </m:r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−1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400" i="1">
                                  <a:latin typeface="Cambria Math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en-US" sz="2400" i="1">
                          <a:latin typeface="Cambria Math" charset="0"/>
                        </a:rPr>
                        <m:t>→</m:t>
                      </m:r>
                      <m:func>
                        <m:func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i="1">
                                  <a:latin typeface="Cambria Math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2400" i="1">
                                  <a:latin typeface="Cambria Math" charset="0"/>
                                </a:rPr>
                                <m:t>𝑠</m:t>
                              </m:r>
                            </m:lim>
                          </m:limLow>
                        </m:fName>
                        <m:e/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4419" y="4430492"/>
                <a:ext cx="5560753" cy="114486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3730980" y="6041753"/>
                <a:ext cx="468763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ru-RU" sz="2400" dirty="0"/>
                  <a:t>Ошибка на одном объекте: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𝐿</m:t>
                    </m:r>
                    <m:r>
                      <a:rPr lang="en-US" sz="2400" i="1">
                        <a:latin typeface="Cambria Math" charset="0"/>
                      </a:rPr>
                      <m:t>(</m:t>
                    </m:r>
                    <m:r>
                      <a:rPr lang="en-US" sz="2400" i="1">
                        <a:latin typeface="Cambria Math" charset="0"/>
                      </a:rPr>
                      <m:t>𝑦</m:t>
                    </m:r>
                    <m:r>
                      <a:rPr lang="en-US" sz="2400" i="1">
                        <a:latin typeface="Cambria Math" charset="0"/>
                      </a:rPr>
                      <m:t>, </m:t>
                    </m:r>
                    <m:r>
                      <a:rPr lang="en-US" sz="2400" i="1">
                        <a:latin typeface="Cambria Math" charset="0"/>
                      </a:rPr>
                      <m:t>𝑧</m:t>
                    </m:r>
                    <m:r>
                      <a:rPr lang="en-US" sz="2400" i="1">
                        <a:latin typeface="Cambria Math" charset="0"/>
                      </a:rPr>
                      <m:t>)</m:t>
                    </m:r>
                  </m:oMath>
                </a14:m>
                <a:endParaRPr lang="ru-RU" sz="2400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0980" y="6041753"/>
                <a:ext cx="4687630" cy="461665"/>
              </a:xfrm>
              <a:prstGeom prst="rect">
                <a:avLst/>
              </a:prstGeom>
              <a:blipFill rotWithShape="0">
                <a:blip r:embed="rId4"/>
                <a:stretch>
                  <a:fillRect l="-1951" t="-10526" r="-260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095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Обучение базового алгоритма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ru-RU" dirty="0" smtClean="0"/>
                  <a:t>Знаем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𝑏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ru-RU" dirty="0" smtClean="0"/>
                  <a:t> для обучающей выборки</a:t>
                </a:r>
              </a:p>
              <a:p>
                <a:r>
                  <a:rPr lang="ru-RU" dirty="0" smtClean="0"/>
                  <a:t>Нужно найти функцию для всего пространства объектов</a:t>
                </a:r>
              </a:p>
              <a:p>
                <a:r>
                  <a:rPr lang="ru-RU" dirty="0" smtClean="0"/>
                  <a:t>Задача машинного обучения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60565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Обучение базового алгоритма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𝑁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𝑏</m:t>
                                  </m:r>
                                </m:lim>
                              </m:limLow>
                            </m:fName>
                            <m:e>
                              <m:f>
                                <m:fPr>
                                  <m:ctrlPr>
                                    <a:rPr lang="bg-BG" b="0" i="1" smtClean="0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bg-BG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ℓ</m:t>
                                  </m:r>
                                </m:den>
                              </m:f>
                              <m:nary>
                                <m:naryPr>
                                  <m:chr m:val="∑"/>
                                  <m:ctrlPr>
                                    <a:rPr lang="is-IS" b="0" i="1" smtClean="0">
                                      <a:latin typeface="Cambria Math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b="0" i="1" smtClean="0">
                                      <a:latin typeface="Cambria Math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bg-BG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ℓ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latin typeface="Cambria Math" charset="0"/>
                                            </a:rPr>
                                            <m:t>𝑏</m:t>
                                          </m:r>
                                          <m:r>
                                            <a:rPr lang="en-US" b="0" i="1" smtClean="0">
                                              <a:latin typeface="Cambria Math" charset="0"/>
                                            </a:rPr>
                                            <m:t>(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b="0" i="1" smtClean="0">
                                                  <a:latin typeface="Cambria Math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b="0" i="1" smtClean="0">
                                              <a:latin typeface="Cambria Math" charset="0"/>
                                            </a:rPr>
                                            <m:t>)−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b="0" i="1" smtClean="0">
                                                  <a:latin typeface="Cambria Math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charset="0"/>
                                                </a:rPr>
                                                <m:t>𝑠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  <m:r>
                                <m:rPr>
                                  <m:nor/>
                                </m:rPr>
                                <a:rPr lang="ru-RU" dirty="0" smtClean="0"/>
                                <m:t> 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ru-RU" dirty="0" smtClean="0"/>
              </a:p>
              <a:p>
                <a:pPr marL="0" indent="0">
                  <a:buNone/>
                </a:pPr>
                <a:endParaRPr lang="ru-RU" dirty="0"/>
              </a:p>
              <a:p>
                <a:r>
                  <a:rPr lang="ru-RU" dirty="0" smtClean="0"/>
                  <a:t>Вся информация о функции потерь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𝐿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ru-RU" dirty="0" smtClean="0"/>
                  <a:t>содержится в сдвигах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 smtClean="0"/>
              </a:p>
              <a:p>
                <a:r>
                  <a:rPr lang="ru-RU" dirty="0" smtClean="0"/>
                  <a:t>Используем </a:t>
                </a:r>
                <a:r>
                  <a:rPr lang="en-US" dirty="0" smtClean="0"/>
                  <a:t>MSE </a:t>
                </a:r>
                <a:r>
                  <a:rPr lang="ru-RU" dirty="0" smtClean="0"/>
                  <a:t>независимо от исходной задачи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85414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Градиентный </a:t>
            </a:r>
            <a:r>
              <a:rPr lang="ru-RU" dirty="0" err="1" smtClean="0"/>
              <a:t>бустинг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ru-RU" dirty="0" smtClean="0"/>
                  <a:t>Построить начальный алгоритм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</m:d>
                  </m:oMath>
                </a14:m>
                <a:endParaRPr lang="ru-RU" dirty="0" smtClean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ru-RU" dirty="0" smtClean="0"/>
                  <a:t>Для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𝑛</m:t>
                    </m:r>
                    <m:r>
                      <a:rPr lang="en-US" b="0" i="1" smtClean="0">
                        <a:latin typeface="Cambria Math" charset="0"/>
                      </a:rPr>
                      <m:t>=1, …, </m:t>
                    </m:r>
                    <m:r>
                      <a:rPr lang="en-US" b="0" i="1" smtClean="0">
                        <a:latin typeface="Cambria Math" charset="0"/>
                      </a:rPr>
                      <m:t>𝑁</m:t>
                    </m:r>
                  </m:oMath>
                </a14:m>
                <a:r>
                  <a:rPr lang="en-US" dirty="0" smtClean="0"/>
                  <a:t>: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 </a:t>
                </a:r>
                <a:r>
                  <a:rPr lang="en-US" dirty="0" smtClean="0"/>
                  <a:t>   </a:t>
                </a:r>
                <a:r>
                  <a:rPr lang="ru-RU" dirty="0" smtClean="0"/>
                  <a:t>Вычислить сдвиги: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𝑠</m:t>
                    </m:r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d>
                      <m:dPr>
                        <m:ctrlPr>
                          <a:rPr lang="is-I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SupPr>
                          <m:e>
                            <m:r>
                              <a:rPr lang="ru-RU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𝑧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′</m:t>
                            </m:r>
                          </m:sup>
                        </m:sSubSup>
                        <m:d>
                          <m:dPr>
                            <m:ctrlP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𝑛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−1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 …,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SupPr>
                          <m:e>
                            <m:r>
                              <a:rPr lang="ru-RU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𝑧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′</m:t>
                            </m:r>
                          </m:sup>
                        </m:sSubSup>
                        <m:d>
                          <m:dPr>
                            <m:ctrlP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is-I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ℓ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𝑛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−1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is-IS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ℓ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</m:d>
                  </m:oMath>
                </a14:m>
                <a:endParaRPr lang="en-US" dirty="0" smtClean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 </a:t>
                </a:r>
                <a:r>
                  <a:rPr lang="en-US" dirty="0" smtClean="0"/>
                  <a:t>   </a:t>
                </a:r>
                <a:r>
                  <a:rPr lang="ru-RU" dirty="0" smtClean="0"/>
                  <a:t>Обучить новый базовый алгоритм: </a:t>
                </a:r>
                <a:endParaRPr lang="ru-RU" b="0" i="1" dirty="0" smtClean="0">
                  <a:latin typeface="Cambria Math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𝑁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charset="0"/>
                          </a:rPr>
                          <m:t>arg</m:t>
                        </m:r>
                      </m:fName>
                      <m:e>
                        <m:func>
                          <m:func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charset="0"/>
                                  </a:rPr>
                                  <m:t>min</m:t>
                                </m:r>
                              </m:e>
                              <m:lim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𝑏</m:t>
                                </m:r>
                              </m:lim>
                            </m:limLow>
                          </m:fName>
                          <m:e>
                            <m:f>
                              <m:fPr>
                                <m:ctrlPr>
                                  <a:rPr lang="bg-BG" b="0" i="1" smtClean="0">
                                    <a:latin typeface="Cambria Math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bg-BG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ℓ</m:t>
                                </m:r>
                              </m:den>
                            </m:f>
                            <m:nary>
                              <m:naryPr>
                                <m:chr m:val="∑"/>
                                <m:ctrlPr>
                                  <a:rPr lang="is-IS" b="0" i="1" smtClean="0">
                                    <a:latin typeface="Cambria Math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b="0" i="1" smtClean="0">
                                    <a:latin typeface="Cambria Math" charset="0"/>
                                  </a:rPr>
                                  <m:t>𝑖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bg-BG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ℓ</m:t>
                                </m:r>
                              </m:sup>
                              <m:e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latin typeface="Cambria Math" charset="0"/>
                                          </a:rPr>
                                          <m:t>𝑏</m:t>
                                        </m:r>
                                        <m:r>
                                          <a:rPr lang="en-US" b="0" i="1" smtClean="0">
                                            <a:latin typeface="Cambria Math" charset="0"/>
                                          </a:rPr>
                                          <m:t>(</m:t>
                                        </m:r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 smtClean="0">
                                                <a:latin typeface="Cambria Math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US" b="0" i="1" smtClean="0">
                                            <a:latin typeface="Cambria Math" charset="0"/>
                                          </a:rPr>
                                          <m:t>)−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 smtClean="0">
                                                <a:latin typeface="Cambria Math" charset="0"/>
                                              </a:rPr>
                                              <m:t>𝑠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nary>
                            <m:r>
                              <m:rPr>
                                <m:nor/>
                              </m:rPr>
                              <a:rPr lang="ru-RU" dirty="0" smtClean="0"/>
                              <m:t> </m:t>
                            </m:r>
                          </m:e>
                        </m:func>
                      </m:e>
                    </m:func>
                  </m:oMath>
                </a14:m>
                <a:endParaRPr lang="ru-RU" dirty="0" smtClean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ru-RU" dirty="0"/>
                  <a:t> </a:t>
                </a:r>
                <a:r>
                  <a:rPr lang="ru-RU" dirty="0" smtClean="0"/>
                  <a:t>   Добавить алгоритм в композицию: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(</m:t>
                    </m:r>
                    <m:r>
                      <a:rPr lang="en-US" b="0" i="1" smtClean="0">
                        <a:latin typeface="Cambria Math" charset="0"/>
                      </a:rPr>
                      <m:t>𝑥</m:t>
                    </m:r>
                    <m:r>
                      <a:rPr lang="en-US" b="0" i="1" smtClean="0">
                        <a:latin typeface="Cambria Math" charset="0"/>
                      </a:rPr>
                      <m:t>)=</m:t>
                    </m:r>
                    <m:nary>
                      <m:naryPr>
                        <m:chr m:val="∑"/>
                        <m:ctrlPr>
                          <a:rPr lang="is-IS" b="0" i="1" smtClean="0"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charset="0"/>
                          </a:rPr>
                          <m:t>𝑚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𝑚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</m:d>
                      </m:e>
                    </m:nary>
                  </m:oMath>
                </a14:m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endParaRPr lang="ru-RU" dirty="0" smtClean="0"/>
              </a:p>
              <a:p>
                <a:pPr marL="514350" indent="-514350">
                  <a:buFont typeface="+mj-lt"/>
                  <a:buAutoNum type="arabicPeriod"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217"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9048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Резюме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Градиентный </a:t>
            </a:r>
            <a:r>
              <a:rPr lang="ru-RU" dirty="0" err="1" smtClean="0"/>
              <a:t>бустинг</a:t>
            </a:r>
            <a:r>
              <a:rPr lang="ru-RU" dirty="0" smtClean="0"/>
              <a:t> последовательно строит композицию</a:t>
            </a:r>
          </a:p>
          <a:p>
            <a:r>
              <a:rPr lang="ru-RU" dirty="0" smtClean="0"/>
              <a:t>Базовый алгоритм приближает антиградиент функции ошибки</a:t>
            </a:r>
          </a:p>
          <a:p>
            <a:r>
              <a:rPr lang="ru-RU" dirty="0" smtClean="0"/>
              <a:t>Результат — градиентный спуск в пространстве алгоритмов</a:t>
            </a:r>
          </a:p>
        </p:txBody>
      </p:sp>
    </p:spTree>
    <p:extLst>
      <p:ext uri="{BB962C8B-B14F-4D97-AF65-F5344CB8AC3E}">
        <p14:creationId xmlns:p14="http://schemas.microsoft.com/office/powerpoint/2010/main" val="1416371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Как приближает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09499" y="1041400"/>
            <a:ext cx="7130140" cy="5153025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28/09/2017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A2549-6773-0241-8251-AB96BB4534D1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1831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Сокращение шага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105067"/>
            <a:ext cx="3416710" cy="35225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8121" y="2105067"/>
            <a:ext cx="3360845" cy="35443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2177" y="2105067"/>
            <a:ext cx="3281262" cy="350323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le 6"/>
              <p:cNvSpPr/>
              <p:nvPr/>
            </p:nvSpPr>
            <p:spPr>
              <a:xfrm>
                <a:off x="1496291" y="5866410"/>
                <a:ext cx="1923803" cy="617517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𝜂</m:t>
                      </m:r>
                      <m:r>
                        <a:rPr lang="en-US" sz="2400" b="0" i="1" smtClean="0">
                          <a:latin typeface="Cambria Math" charset="0"/>
                        </a:rPr>
                        <m:t>=1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Rounded 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6291" y="5866410"/>
                <a:ext cx="1923803" cy="617517"/>
              </a:xfrm>
              <a:prstGeom prst="round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ounded Rectangle 7"/>
              <p:cNvSpPr/>
              <p:nvPr/>
            </p:nvSpPr>
            <p:spPr>
              <a:xfrm>
                <a:off x="5266641" y="5866409"/>
                <a:ext cx="1923803" cy="617517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𝜂</m:t>
                      </m:r>
                      <m:r>
                        <a:rPr lang="en-US" sz="2400" b="0" i="1" smtClean="0">
                          <a:latin typeface="Cambria Math" charset="0"/>
                        </a:rPr>
                        <m:t>=0.1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Rounded 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6641" y="5866409"/>
                <a:ext cx="1923803" cy="617517"/>
              </a:xfrm>
              <a:prstGeom prst="round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ounded Rectangle 8"/>
              <p:cNvSpPr/>
              <p:nvPr/>
            </p:nvSpPr>
            <p:spPr>
              <a:xfrm>
                <a:off x="8880906" y="5866409"/>
                <a:ext cx="1923803" cy="617517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𝜂</m:t>
                      </m:r>
                      <m:r>
                        <a:rPr lang="en-US" sz="2400" b="0" i="1" smtClean="0">
                          <a:latin typeface="Cambria Math" charset="0"/>
                        </a:rPr>
                        <m:t>=0.01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Rounded 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80906" y="5866409"/>
                <a:ext cx="1923803" cy="617517"/>
              </a:xfrm>
              <a:prstGeom prst="round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/>
          <p:cNvSpPr txBox="1"/>
          <p:nvPr/>
        </p:nvSpPr>
        <p:spPr>
          <a:xfrm>
            <a:off x="2021983" y="2691684"/>
            <a:ext cx="18128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mtClean="0"/>
              <a:t>Ошибка на тесте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13545" y="1236838"/>
            <a:ext cx="101383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 smtClean="0"/>
              <a:t>Как и в градиентном спуске шаг надо подбирать и уменьшать </a:t>
            </a:r>
            <a:r>
              <a:rPr lang="ru-RU" sz="2400" smtClean="0"/>
              <a:t>с итерациями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301061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Сокращение шага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ru-RU" dirty="0" smtClean="0"/>
                  <a:t>Чем меньше шаг, тем больше нужно базовых алгоритмов</a:t>
                </a:r>
              </a:p>
              <a:p>
                <a:r>
                  <a:rPr lang="ru-RU" dirty="0" smtClean="0"/>
                  <a:t>Сокращение шага — </a:t>
                </a:r>
                <a:r>
                  <a:rPr lang="ru-RU" dirty="0" err="1" smtClean="0"/>
                  <a:t>гиперпараметр</a:t>
                </a:r>
                <a:endParaRPr lang="ru-RU" dirty="0" smtClean="0"/>
              </a:p>
              <a:p>
                <a:r>
                  <a:rPr lang="ru-RU" dirty="0" smtClean="0"/>
                  <a:t>Две стратегии перебора:</a:t>
                </a:r>
              </a:p>
              <a:p>
                <a:pPr lvl="1"/>
                <a:r>
                  <a:rPr lang="ru-RU" dirty="0" smtClean="0"/>
                  <a:t>Зафиксировать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𝜂</m:t>
                    </m:r>
                  </m:oMath>
                </a14:m>
                <a:r>
                  <a:rPr lang="en-US" dirty="0" smtClean="0"/>
                  <a:t>, </a:t>
                </a:r>
                <a:r>
                  <a:rPr lang="ru-RU" dirty="0" smtClean="0"/>
                  <a:t>подбирать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𝑁</m:t>
                    </m:r>
                  </m:oMath>
                </a14:m>
                <a:endParaRPr lang="en-US" dirty="0" smtClean="0"/>
              </a:p>
              <a:p>
                <a:pPr lvl="1"/>
                <a:r>
                  <a:rPr lang="ru-RU" dirty="0" smtClean="0"/>
                  <a:t>Зафиксировать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𝑁</m:t>
                    </m:r>
                  </m:oMath>
                </a14:m>
                <a:r>
                  <a:rPr lang="en-US" dirty="0" smtClean="0"/>
                  <a:t>, </a:t>
                </a:r>
                <a:r>
                  <a:rPr lang="ru-RU" dirty="0" smtClean="0"/>
                  <a:t>подбирать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𝜂</m:t>
                    </m:r>
                  </m:oMath>
                </a14:m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787453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Обучение дерева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19166" y="1041400"/>
            <a:ext cx="7644394" cy="5539704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28/09/2017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A2549-6773-0241-8251-AB96BB4534D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70983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Стохастический градиентный </a:t>
            </a:r>
            <a:r>
              <a:rPr lang="ru-RU" dirty="0" err="1" smtClean="0"/>
              <a:t>бустинг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Обучаем каждый алгоритм по случайной </a:t>
            </a:r>
            <a:r>
              <a:rPr lang="ru-RU" dirty="0" err="1" smtClean="0"/>
              <a:t>подвыборке</a:t>
            </a:r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25363412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Стохастический градиентный </a:t>
            </a:r>
            <a:r>
              <a:rPr lang="ru-RU" dirty="0" err="1" smtClean="0"/>
              <a:t>бустинг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81712" y="1825625"/>
            <a:ext cx="842857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8277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Резюме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Градиентный </a:t>
            </a:r>
            <a:r>
              <a:rPr lang="ru-RU" dirty="0" err="1" smtClean="0"/>
              <a:t>бустинг</a:t>
            </a:r>
            <a:r>
              <a:rPr lang="ru-RU" dirty="0" smtClean="0"/>
              <a:t> переобучается из-за слабых базовых алгоритмов</a:t>
            </a:r>
          </a:p>
          <a:p>
            <a:r>
              <a:rPr lang="ru-RU" dirty="0" smtClean="0"/>
              <a:t>Решение: сокращение шага</a:t>
            </a:r>
          </a:p>
          <a:p>
            <a:r>
              <a:rPr lang="ru-RU" dirty="0" smtClean="0"/>
              <a:t>Стохастический градиентный </a:t>
            </a:r>
            <a:r>
              <a:rPr lang="ru-RU" dirty="0" err="1" smtClean="0"/>
              <a:t>бустинг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578513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smtClean="0"/>
              <a:t>Ссылки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https://alexanderdyakonov.wordpress.com/2017/06/09/градиентный-бустинг/</a:t>
            </a:r>
            <a:endParaRPr lang="ru-RU" dirty="0" smtClean="0">
              <a:hlinkClick r:id="rId3"/>
            </a:endParaRPr>
          </a:p>
          <a:p>
            <a:r>
              <a:rPr lang="en-US" dirty="0" smtClean="0">
                <a:hlinkClick r:id="rId3"/>
              </a:rPr>
              <a:t>http</a:t>
            </a:r>
            <a:r>
              <a:rPr lang="en-US" dirty="0">
                <a:hlinkClick r:id="rId3"/>
              </a:rPr>
              <a:t>://</a:t>
            </a:r>
            <a:r>
              <a:rPr lang="en-US" dirty="0" smtClean="0">
                <a:hlinkClick r:id="rId3"/>
              </a:rPr>
              <a:t>arogozhnikov.github.io/2016/07/05/gradient_boosting_playground.html</a:t>
            </a:r>
            <a:endParaRPr lang="ru-RU" dirty="0" smtClean="0"/>
          </a:p>
          <a:p>
            <a:r>
              <a:rPr lang="en-US" dirty="0">
                <a:hlinkClick r:id="rId4"/>
              </a:rPr>
              <a:t>http://</a:t>
            </a:r>
            <a:r>
              <a:rPr lang="en-US" dirty="0" smtClean="0">
                <a:hlinkClick r:id="rId4"/>
              </a:rPr>
              <a:t>arogozhnikov.github.io/2016/06/24/gradient_boosting_explained.html</a:t>
            </a:r>
            <a:endParaRPr lang="en-US" dirty="0" smtClean="0"/>
          </a:p>
          <a:p>
            <a:endParaRPr lang="ru-RU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28/09/2017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A2549-6773-0241-8251-AB96BB4534D1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63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Решающий лес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28/09/2017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A2549-6773-0241-8251-AB96BB4534D1}" type="slidenum">
              <a:rPr lang="en-US" smtClean="0"/>
              <a:t>5</a:t>
            </a:fld>
            <a:endParaRPr lang="en-US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6788" y="1041400"/>
            <a:ext cx="7575562" cy="515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87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Обучение леса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80591" y="1195633"/>
            <a:ext cx="9187956" cy="484456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28/09/2017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A2549-6773-0241-8251-AB96BB4534D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6560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Бустинг для регрессии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28/09/2017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A2549-6773-0241-8251-AB96BB4534D1}" type="slidenum">
              <a:rPr lang="en-US" smtClean="0"/>
              <a:t>7</a:t>
            </a:fld>
            <a:endParaRPr lang="en-US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82368" y="1041400"/>
            <a:ext cx="8384401" cy="515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0053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Бустинг для регрессии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28/09/2017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A2549-6773-0241-8251-AB96BB4534D1}" type="slidenum">
              <a:rPr lang="en-US" smtClean="0"/>
              <a:t>8</a:t>
            </a:fld>
            <a:endParaRPr lang="en-US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20735" y="940158"/>
            <a:ext cx="7308122" cy="584231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954278" y="6246254"/>
            <a:ext cx="2031379" cy="47522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0649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Одно дерево глубины 6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493"/>
          <a:stretch/>
        </p:blipFill>
        <p:spPr>
          <a:xfrm>
            <a:off x="3363417" y="1041400"/>
            <a:ext cx="5422304" cy="5076065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28/09/2017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A2549-6773-0241-8251-AB96BB4534D1}" type="slidenum">
              <a:rPr lang="en-US" smtClean="0"/>
              <a:t>9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477468" y="6340792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>
                <a:hlinkClick r:id="rId3"/>
              </a:rPr>
              <a:t>http://</a:t>
            </a:r>
            <a:r>
              <a:rPr lang="en-US" sz="1200" dirty="0" smtClean="0">
                <a:hlinkClick r:id="rId3"/>
              </a:rPr>
              <a:t>arogozhnikov.github.io/2016/06/24/gradient_boosting_explained.html</a:t>
            </a:r>
            <a:endParaRPr lang="ru-RU" sz="1200" dirty="0" smtClean="0"/>
          </a:p>
        </p:txBody>
      </p:sp>
    </p:spTree>
    <p:extLst>
      <p:ext uri="{BB962C8B-B14F-4D97-AF65-F5344CB8AC3E}">
        <p14:creationId xmlns:p14="http://schemas.microsoft.com/office/powerpoint/2010/main" val="427743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6790</TotalTime>
  <Words>1124</Words>
  <Application>Microsoft Macintosh PowerPoint</Application>
  <PresentationFormat>Widescreen</PresentationFormat>
  <Paragraphs>175</Paragraphs>
  <Slides>43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7" baseType="lpstr">
      <vt:lpstr>Calibri</vt:lpstr>
      <vt:lpstr>Cambria Math</vt:lpstr>
      <vt:lpstr>Arial</vt:lpstr>
      <vt:lpstr>Office Theme</vt:lpstr>
      <vt:lpstr>MML minor #3</vt:lpstr>
      <vt:lpstr>Решающее дерево</vt:lpstr>
      <vt:lpstr>Критерий информативности</vt:lpstr>
      <vt:lpstr>Обучение дерева</vt:lpstr>
      <vt:lpstr>Решающий лес</vt:lpstr>
      <vt:lpstr>Обучение леса</vt:lpstr>
      <vt:lpstr>Бустинг для регрессии</vt:lpstr>
      <vt:lpstr>Бустинг для регрессии</vt:lpstr>
      <vt:lpstr>Одно дерево глубины 6</vt:lpstr>
      <vt:lpstr>Строим следующее дерево на остатки</vt:lpstr>
      <vt:lpstr>Остаток и градиент потерь</vt:lpstr>
      <vt:lpstr>Особенности бустинга</vt:lpstr>
      <vt:lpstr>Пример кривой потерь</vt:lpstr>
      <vt:lpstr>Бустинг для классификации</vt:lpstr>
      <vt:lpstr>Бустинг для классификации</vt:lpstr>
      <vt:lpstr>Верхние оценки</vt:lpstr>
      <vt:lpstr>AdaBoost</vt:lpstr>
      <vt:lpstr>AdaBoost</vt:lpstr>
      <vt:lpstr>AdaBoost</vt:lpstr>
      <vt:lpstr>Взвешенные решающие деревья</vt:lpstr>
      <vt:lpstr>Алгоритм AdaBoost</vt:lpstr>
      <vt:lpstr>AdaBoost</vt:lpstr>
      <vt:lpstr>Градиентный бустинг</vt:lpstr>
      <vt:lpstr>Функция потерь</vt:lpstr>
      <vt:lpstr>Функция потерь</vt:lpstr>
      <vt:lpstr>Инициализация</vt:lpstr>
      <vt:lpstr>Обучение базового алгоритма</vt:lpstr>
      <vt:lpstr>Обучение базового алгоритма</vt:lpstr>
      <vt:lpstr>Оптимальный сдвиг</vt:lpstr>
      <vt:lpstr>Оптимальный сдвиг</vt:lpstr>
      <vt:lpstr>Оптимальный сдвиг</vt:lpstr>
      <vt:lpstr>Оптимальный сдвиг</vt:lpstr>
      <vt:lpstr>Обучение базового алгоритма</vt:lpstr>
      <vt:lpstr>Обучение базового алгоритма</vt:lpstr>
      <vt:lpstr>Градиентный бустинг</vt:lpstr>
      <vt:lpstr>Резюме</vt:lpstr>
      <vt:lpstr>Как приближает</vt:lpstr>
      <vt:lpstr>Сокращение шага</vt:lpstr>
      <vt:lpstr>Сокращение шага</vt:lpstr>
      <vt:lpstr>Стохастический градиентный бустинг</vt:lpstr>
      <vt:lpstr>Стохастический градиентный бустинг</vt:lpstr>
      <vt:lpstr>Резюме</vt:lpstr>
      <vt:lpstr>Ссылки</vt:lpstr>
    </vt:vector>
  </TitlesOfParts>
  <Company/>
  <LinksUpToDate>false</LinksUpToDate>
  <SharedDoc>false</SharedDoc>
  <HyperlinksChanged>false</HyperlinksChanged>
  <AppVersion>15.0038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LSML лекция 1</dc:title>
  <dc:creator>Andrey Zimovnov</dc:creator>
  <cp:lastModifiedBy>Andrey Zimovnov</cp:lastModifiedBy>
  <cp:revision>512</cp:revision>
  <cp:lastPrinted>2017-09-28T10:50:00Z</cp:lastPrinted>
  <dcterms:created xsi:type="dcterms:W3CDTF">2017-04-01T14:01:14Z</dcterms:created>
  <dcterms:modified xsi:type="dcterms:W3CDTF">2017-10-05T13:41:08Z</dcterms:modified>
</cp:coreProperties>
</file>